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58" r:id="rId5"/>
    <p:sldId id="260" r:id="rId6"/>
    <p:sldId id="261" r:id="rId7"/>
    <p:sldId id="274" r:id="rId8"/>
    <p:sldId id="275" r:id="rId9"/>
    <p:sldId id="263" r:id="rId10"/>
    <p:sldId id="271" r:id="rId11"/>
    <p:sldId id="270" r:id="rId12"/>
    <p:sldId id="264" r:id="rId13"/>
    <p:sldId id="266" r:id="rId14"/>
    <p:sldId id="268" r:id="rId15"/>
    <p:sldId id="265" r:id="rId16"/>
    <p:sldId id="269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B3A"/>
    <a:srgbClr val="F6E3D6"/>
    <a:srgbClr val="AABDD2"/>
    <a:srgbClr val="9AB6C6"/>
    <a:srgbClr val="B3C9DF"/>
    <a:srgbClr val="001F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67" autoAdjust="0"/>
    <p:restoredTop sz="90633" autoAdjust="0"/>
  </p:normalViewPr>
  <p:slideViewPr>
    <p:cSldViewPr snapToGrid="0">
      <p:cViewPr varScale="1">
        <p:scale>
          <a:sx n="62" d="100"/>
          <a:sy n="62" d="100"/>
        </p:scale>
        <p:origin x="7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651BD-62CE-4380-8F99-9B6995121397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82A73-07A6-455F-8145-896D369942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205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Suppress </a:t>
            </a:r>
            <a:r>
              <a:rPr lang="en-GB" dirty="0" err="1" smtClean="0"/>
              <a:t>stochasticity</a:t>
            </a:r>
            <a:r>
              <a:rPr lang="en-GB" dirty="0" smtClean="0"/>
              <a:t>.</a:t>
            </a:r>
          </a:p>
          <a:p>
            <a:r>
              <a:rPr lang="en-GB" dirty="0" smtClean="0"/>
              <a:t>Two libraries,</a:t>
            </a:r>
            <a:r>
              <a:rPr lang="en-GB" baseline="0" dirty="0" smtClean="0"/>
              <a:t> t</a:t>
            </a:r>
            <a:r>
              <a:rPr lang="en-GB" dirty="0" smtClean="0"/>
              <a:t>wo different </a:t>
            </a:r>
            <a:r>
              <a:rPr lang="en-GB" dirty="0" err="1" smtClean="0"/>
              <a:t>timepoints</a:t>
            </a:r>
            <a:r>
              <a:rPr lang="en-GB" baseline="0" dirty="0" smtClean="0"/>
              <a:t> after reseeding.</a:t>
            </a:r>
          </a:p>
          <a:p>
            <a:r>
              <a:rPr lang="en-GB" baseline="0" dirty="0" smtClean="0"/>
              <a:t>For each gene determine the mean read count by Bayesian Statistics.</a:t>
            </a:r>
          </a:p>
          <a:p>
            <a:r>
              <a:rPr lang="en-GB" baseline="0" dirty="0" smtClean="0"/>
              <a:t>Difference between a gene in two conditions gives log fold change that should inhibit transposition bias.</a:t>
            </a:r>
          </a:p>
          <a:p>
            <a:r>
              <a:rPr lang="en-GB" baseline="0" dirty="0" smtClean="0"/>
              <a:t>When the difference between two libraries deviates significantly from 0, there is a genetic interaction.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82A73-07A6-455F-8145-896D3699424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802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82A73-07A6-455F-8145-896D3699424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47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A0570-6500-4C15-A09B-33CA499E5E18}" type="datetime1">
              <a:rPr lang="en-GB" smtClean="0"/>
              <a:t>09/02/2021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BCB37-0D26-469B-94BE-440D29FD44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794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0630B-4CD2-45C3-A74E-062DAB0A4308}" type="datetime1">
              <a:rPr lang="en-GB" smtClean="0"/>
              <a:t>09/02/2021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BCB37-0D26-469B-94BE-440D29FD44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777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97181-4D63-4FBB-B6FA-F68444327D76}" type="datetime1">
              <a:rPr lang="en-GB" smtClean="0"/>
              <a:t>09/02/2021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BCB37-0D26-469B-94BE-440D29FD44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693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7BC9B-26C0-43CC-91C5-B87D8055A101}" type="datetime1">
              <a:rPr lang="en-GB" smtClean="0"/>
              <a:t>09/02/2021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BCB37-0D26-469B-94BE-440D29FD44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904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C7E41-4958-40F0-8638-63AE2690C9E8}" type="datetime1">
              <a:rPr lang="en-GB" smtClean="0"/>
              <a:t>09/02/2021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BCB37-0D26-469B-94BE-440D29FD44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452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926D8-D0A6-4155-8EE4-F2870C7C8BFD}" type="datetime1">
              <a:rPr lang="en-GB" smtClean="0"/>
              <a:t>09/02/2021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BCB37-0D26-469B-94BE-440D29FD44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25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5FC9-AAE2-4436-8DC9-1BC990E3BAB9}" type="datetime1">
              <a:rPr lang="en-GB" smtClean="0"/>
              <a:t>09/02/2021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BCB37-0D26-469B-94BE-440D29FD44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637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D5FB7-06E8-45A8-8A45-893A90F02B64}" type="datetime1">
              <a:rPr lang="en-GB" smtClean="0"/>
              <a:t>09/02/2021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BCB37-0D26-469B-94BE-440D29FD44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068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A6CB-8600-4FDA-9722-0BD8FA7079C8}" type="datetime1">
              <a:rPr lang="en-GB" smtClean="0"/>
              <a:t>09/02/2021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BCB37-0D26-469B-94BE-440D29FD44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064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AD19-D3B4-4275-8C87-ED1466E8337E}" type="datetime1">
              <a:rPr lang="en-GB" smtClean="0"/>
              <a:t>09/02/2021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BCB37-0D26-469B-94BE-440D29FD44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719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7705C-E7AA-4852-9026-DBB0D84F899A}" type="datetime1">
              <a:rPr lang="en-GB" smtClean="0"/>
              <a:t>09/02/2021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BCB37-0D26-469B-94BE-440D29FD44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00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3554F-FEBE-468A-9ADF-BBFE671010FC}" type="datetime1">
              <a:rPr lang="en-GB" smtClean="0"/>
              <a:t>09/02/2021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BCB37-0D26-469B-94BE-440D29FD44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172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B3A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Genetic interaction networks using SATAY</a:t>
            </a:r>
            <a:endParaRPr lang="en-GB" dirty="0">
              <a:solidFill>
                <a:srgbClr val="002B3A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" y="3750751"/>
            <a:ext cx="3489820" cy="3107252"/>
            <a:chOff x="1" y="3750751"/>
            <a:chExt cx="3489820" cy="3107252"/>
          </a:xfrm>
        </p:grpSpPr>
        <p:sp>
          <p:nvSpPr>
            <p:cNvPr id="11" name="Freeform 10"/>
            <p:cNvSpPr>
              <a:spLocks noChangeAspect="1"/>
            </p:cNvSpPr>
            <p:nvPr/>
          </p:nvSpPr>
          <p:spPr>
            <a:xfrm>
              <a:off x="1" y="4283659"/>
              <a:ext cx="2582779" cy="2574343"/>
            </a:xfrm>
            <a:custGeom>
              <a:avLst/>
              <a:gdLst>
                <a:gd name="connsiteX0" fmla="*/ 1045409 w 2582779"/>
                <a:gd name="connsiteY0" fmla="*/ 0 h 2574343"/>
                <a:gd name="connsiteX1" fmla="*/ 2582779 w 2582779"/>
                <a:gd name="connsiteY1" fmla="*/ 1536920 h 2574343"/>
                <a:gd name="connsiteX2" fmla="*/ 2231719 w 2582779"/>
                <a:gd name="connsiteY2" fmla="*/ 2514544 h 2574343"/>
                <a:gd name="connsiteX3" fmla="*/ 2177354 w 2582779"/>
                <a:gd name="connsiteY3" fmla="*/ 2574343 h 2574343"/>
                <a:gd name="connsiteX4" fmla="*/ 0 w 2582779"/>
                <a:gd name="connsiteY4" fmla="*/ 2574343 h 2574343"/>
                <a:gd name="connsiteX5" fmla="*/ 0 w 2582779"/>
                <a:gd name="connsiteY5" fmla="*/ 412288 h 2574343"/>
                <a:gd name="connsiteX6" fmla="*/ 67499 w 2582779"/>
                <a:gd name="connsiteY6" fmla="*/ 350958 h 2574343"/>
                <a:gd name="connsiteX7" fmla="*/ 1045409 w 2582779"/>
                <a:gd name="connsiteY7" fmla="*/ 0 h 257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2779" h="2574343">
                  <a:moveTo>
                    <a:pt x="1045409" y="0"/>
                  </a:moveTo>
                  <a:cubicBezTo>
                    <a:pt x="1894475" y="0"/>
                    <a:pt x="2582779" y="688103"/>
                    <a:pt x="2582779" y="1536920"/>
                  </a:cubicBezTo>
                  <a:cubicBezTo>
                    <a:pt x="2582779" y="1908278"/>
                    <a:pt x="2451033" y="2248873"/>
                    <a:pt x="2231719" y="2514544"/>
                  </a:cubicBezTo>
                  <a:lnTo>
                    <a:pt x="2177354" y="2574343"/>
                  </a:lnTo>
                  <a:lnTo>
                    <a:pt x="0" y="2574343"/>
                  </a:lnTo>
                  <a:lnTo>
                    <a:pt x="0" y="412288"/>
                  </a:lnTo>
                  <a:lnTo>
                    <a:pt x="67499" y="350958"/>
                  </a:lnTo>
                  <a:cubicBezTo>
                    <a:pt x="333247" y="131708"/>
                    <a:pt x="673943" y="0"/>
                    <a:pt x="1045409" y="0"/>
                  </a:cubicBezTo>
                  <a:close/>
                </a:path>
              </a:pathLst>
            </a:custGeom>
            <a:solidFill>
              <a:srgbClr val="002B3A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reeform 12"/>
            <p:cNvSpPr>
              <a:spLocks noChangeAspect="1"/>
            </p:cNvSpPr>
            <p:nvPr/>
          </p:nvSpPr>
          <p:spPr>
            <a:xfrm>
              <a:off x="1398679" y="5193964"/>
              <a:ext cx="2091142" cy="1664039"/>
            </a:xfrm>
            <a:custGeom>
              <a:avLst/>
              <a:gdLst>
                <a:gd name="connsiteX0" fmla="*/ 1045571 w 2091142"/>
                <a:gd name="connsiteY0" fmla="*/ 0 h 1664039"/>
                <a:gd name="connsiteX1" fmla="*/ 2091142 w 2091142"/>
                <a:gd name="connsiteY1" fmla="*/ 1045265 h 1664039"/>
                <a:gd name="connsiteX2" fmla="*/ 1912575 w 2091142"/>
                <a:gd name="connsiteY2" fmla="*/ 1629683 h 1664039"/>
                <a:gd name="connsiteX3" fmla="*/ 1884220 w 2091142"/>
                <a:gd name="connsiteY3" fmla="*/ 1664039 h 1664039"/>
                <a:gd name="connsiteX4" fmla="*/ 206922 w 2091142"/>
                <a:gd name="connsiteY4" fmla="*/ 1664039 h 1664039"/>
                <a:gd name="connsiteX5" fmla="*/ 178567 w 2091142"/>
                <a:gd name="connsiteY5" fmla="*/ 1629683 h 1664039"/>
                <a:gd name="connsiteX6" fmla="*/ 0 w 2091142"/>
                <a:gd name="connsiteY6" fmla="*/ 1045265 h 1664039"/>
                <a:gd name="connsiteX7" fmla="*/ 1045571 w 2091142"/>
                <a:gd name="connsiteY7" fmla="*/ 0 h 166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142" h="1664039">
                  <a:moveTo>
                    <a:pt x="1045571" y="0"/>
                  </a:moveTo>
                  <a:cubicBezTo>
                    <a:pt x="1623024" y="0"/>
                    <a:pt x="2091142" y="467981"/>
                    <a:pt x="2091142" y="1045265"/>
                  </a:cubicBezTo>
                  <a:cubicBezTo>
                    <a:pt x="2091142" y="1261747"/>
                    <a:pt x="2025313" y="1462858"/>
                    <a:pt x="1912575" y="1629683"/>
                  </a:cubicBezTo>
                  <a:lnTo>
                    <a:pt x="1884220" y="1664039"/>
                  </a:lnTo>
                  <a:lnTo>
                    <a:pt x="206922" y="1664039"/>
                  </a:lnTo>
                  <a:lnTo>
                    <a:pt x="178567" y="1629683"/>
                  </a:lnTo>
                  <a:cubicBezTo>
                    <a:pt x="65829" y="1462858"/>
                    <a:pt x="0" y="1261747"/>
                    <a:pt x="0" y="1045265"/>
                  </a:cubicBezTo>
                  <a:cubicBezTo>
                    <a:pt x="0" y="467981"/>
                    <a:pt x="468118" y="0"/>
                    <a:pt x="1045571" y="0"/>
                  </a:cubicBezTo>
                  <a:close/>
                </a:path>
              </a:pathLst>
            </a:custGeom>
            <a:solidFill>
              <a:srgbClr val="002B3A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1398679" y="3750751"/>
              <a:ext cx="1820079" cy="1820079"/>
            </a:xfrm>
            <a:prstGeom prst="ellipse">
              <a:avLst/>
            </a:prstGeom>
            <a:solidFill>
              <a:srgbClr val="002B3A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811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45980" y="1128448"/>
            <a:ext cx="10079789" cy="2865855"/>
            <a:chOff x="245980" y="1128448"/>
            <a:chExt cx="10079789" cy="286585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3" t="10820" r="9693" b="2364"/>
            <a:stretch/>
          </p:blipFill>
          <p:spPr>
            <a:xfrm>
              <a:off x="245980" y="1128448"/>
              <a:ext cx="10079789" cy="2865855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818147" y="3586400"/>
              <a:ext cx="9475539" cy="391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dirty="0">
                <a:solidFill>
                  <a:srgbClr val="002B3A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Interpret </a:t>
            </a:r>
            <a:r>
              <a:rPr lang="en-GB" sz="3600" dirty="0" smtClean="0">
                <a:solidFill>
                  <a:srgbClr val="002B3A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SATAY – Read count</a:t>
            </a:r>
            <a:endParaRPr lang="en-GB" sz="3600" dirty="0">
              <a:solidFill>
                <a:srgbClr val="002B3A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BCB37-0D26-469B-94BE-440D29FD440D}" type="slidenum">
              <a:rPr lang="en-GB" smtClean="0"/>
              <a:t>10</a:t>
            </a:fld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7" t="11026" r="9562" b="2222"/>
          <a:stretch/>
        </p:blipFill>
        <p:spPr>
          <a:xfrm>
            <a:off x="235284" y="3619806"/>
            <a:ext cx="10095824" cy="2835429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0331111" y="1170282"/>
            <a:ext cx="1860885" cy="811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Wild-Type</a:t>
            </a:r>
            <a:endParaRPr lang="en-GB" sz="16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0324103" y="3683963"/>
            <a:ext cx="1867894" cy="811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ΔBem1ΔBem2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6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ΔBem3ΔNrp1</a:t>
            </a:r>
            <a:endParaRPr lang="en-GB" sz="16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359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dirty="0">
                <a:solidFill>
                  <a:srgbClr val="002B3A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Interpret SATAY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BCB37-0D26-469B-94BE-440D29FD440D}" type="slidenum">
              <a:rPr lang="en-GB" smtClean="0"/>
              <a:t>11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2"/>
          <a:stretch/>
        </p:blipFill>
        <p:spPr>
          <a:xfrm>
            <a:off x="0" y="875517"/>
            <a:ext cx="10994189" cy="29714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6"/>
          <a:stretch/>
        </p:blipFill>
        <p:spPr>
          <a:xfrm>
            <a:off x="0" y="3838366"/>
            <a:ext cx="11063705" cy="2968031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989677" y="875516"/>
            <a:ext cx="1197807" cy="811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Wild-Type</a:t>
            </a:r>
            <a:endParaRPr lang="en-GB" sz="16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989677" y="3834940"/>
            <a:ext cx="1202319" cy="166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ΔBem1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6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ΔBem2</a:t>
            </a:r>
            <a:endParaRPr lang="en-GB" sz="1600" dirty="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6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ΔBem3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6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ΔNrp1</a:t>
            </a:r>
            <a:endParaRPr lang="en-GB" sz="16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954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dirty="0" smtClean="0">
                <a:solidFill>
                  <a:srgbClr val="002B3A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Normalizing reads</a:t>
            </a:r>
            <a:endParaRPr lang="en-GB" sz="3600" dirty="0">
              <a:solidFill>
                <a:srgbClr val="002B3A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Normalize for:</a:t>
            </a:r>
          </a:p>
          <a:p>
            <a:r>
              <a:rPr lang="en-GB" sz="20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Gene length</a:t>
            </a:r>
          </a:p>
          <a:p>
            <a:r>
              <a:rPr lang="en-GB" sz="20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Experimental differences</a:t>
            </a:r>
          </a:p>
          <a:p>
            <a:r>
              <a:rPr lang="en-GB" sz="20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Local deviations in transposon density</a:t>
            </a:r>
            <a:endParaRPr lang="en-GB" sz="20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BCB37-0D26-469B-94BE-440D29FD440D}" type="slidenum">
              <a:rPr lang="en-GB" smtClean="0"/>
              <a:t>12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99241" y="4134759"/>
                <a:ext cx="11193517" cy="6845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𝑁𝑜𝑟𝑚</m:t>
                      </m:r>
                      <m:r>
                        <a:rPr lang="en-GB" sz="1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# </m:t>
                      </m:r>
                      <m:r>
                        <a:rPr lang="en-GB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𝑅𝑒𝑎𝑑𝑠</m:t>
                      </m:r>
                      <m:r>
                        <a:rPr lang="en-GB" sz="1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GB" sz="1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𝑔𝑒𝑛𝑒</m:t>
                      </m:r>
                      <m:r>
                        <a:rPr lang="en-GB" sz="1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1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&amp;∀ </m:t>
                              </m:r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𝑖𝑛𝑠𝑒𝑟𝑡𝑖𝑜𝑛𝑠</m:t>
                              </m:r>
                              <m:r>
                                <a:rPr lang="en-GB" sz="1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GB" sz="1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GB" sz="1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𝑐𝑒𝑛𝑡𝑟𝑎𝑙</m:t>
                              </m:r>
                              <m:r>
                                <a:rPr lang="en-GB" sz="1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80% </m:t>
                              </m:r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GB" sz="1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𝑂𝑅𝐹</m:t>
                              </m:r>
                            </m:e>
                          </m:eqArr>
                        </m:sub>
                        <m:sup/>
                        <m:e>
                          <m: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𝑅𝑎𝑤</m:t>
                          </m:r>
                          <m:r>
                            <a:rPr lang="en-GB" sz="1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𝑟𝑒𝑎𝑑</m:t>
                          </m:r>
                          <m:r>
                            <a:rPr lang="en-GB" sz="1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r>
                            <a:rPr lang="en-GB" sz="1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∙ </m:t>
                          </m:r>
                          <m:f>
                            <m:fPr>
                              <m:ctrlPr>
                                <a:rPr lang="en-GB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𝑔𝑒𝑛𝑒</m:t>
                              </m:r>
                              <m:r>
                                <a:rPr lang="en-GB" sz="1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𝑙𝑒𝑛𝑔𝑡h</m:t>
                              </m:r>
                            </m:den>
                          </m:f>
                          <m:r>
                            <a:rPr lang="en-GB" sz="1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∙ </m:t>
                          </m:r>
                          <m:f>
                            <m:fPr>
                              <m:ctrlPr>
                                <a:rPr lang="en-GB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GB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  <m:r>
                                <a:rPr lang="en-GB" sz="1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𝑚𝑎𝑝𝑝𝑒𝑑</m:t>
                              </m:r>
                              <m:r>
                                <a:rPr lang="en-GB" sz="1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𝑟𝑒𝑎𝑑𝑠</m:t>
                              </m:r>
                              <m:r>
                                <a:rPr lang="en-GB" sz="1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𝑒𝑛𝑡𝑖𝑟𝑒</m:t>
                              </m:r>
                              <m:r>
                                <a:rPr lang="en-GB" sz="1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𝑔𝑒𝑛𝑜𝑚𝑒</m:t>
                              </m:r>
                            </m:den>
                          </m:f>
                          <m:r>
                            <a:rPr lang="en-GB" sz="1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GB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𝑎𝑣𝑒𝑟𝑎𝑔𝑒</m:t>
                              </m:r>
                              <m:r>
                                <a:rPr lang="en-GB" sz="1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𝑟𝑒𝑎𝑑</m:t>
                              </m:r>
                              <m:r>
                                <a:rPr lang="en-GB" sz="1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𝑑𝑒𝑛𝑠𝑖𝑡𝑦</m:t>
                              </m:r>
                              <m:r>
                                <a:rPr lang="en-GB" sz="1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𝑐h𝑟𝑜𝑚𝑜𝑠𝑜𝑚𝑒</m:t>
                              </m:r>
                            </m:num>
                            <m:den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𝑎𝑣𝑒𝑟𝑎𝑔𝑒</m:t>
                              </m:r>
                              <m:r>
                                <a:rPr lang="en-GB" sz="1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𝑟𝑒𝑎𝑑</m:t>
                              </m:r>
                              <m:r>
                                <a:rPr lang="en-GB" sz="1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𝑑𝑒𝑛𝑠𝑖𝑡𝑦</m:t>
                              </m:r>
                              <m:r>
                                <a:rPr lang="en-GB" sz="1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𝑙𝑜𝑐𝑎𝑙</m:t>
                              </m:r>
                              <m:r>
                                <a:rPr lang="en-GB" sz="1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GB" sz="1200" dirty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41" y="4134759"/>
                <a:ext cx="11193517" cy="684546"/>
              </a:xfrm>
              <a:prstGeom prst="rect">
                <a:avLst/>
              </a:prstGeom>
              <a:blipFill>
                <a:blip r:embed="rId2"/>
                <a:stretch>
                  <a:fillRect t="-89381" b="-1088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838200" y="6415801"/>
            <a:ext cx="89863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Gallagher, L. A., </a:t>
            </a:r>
            <a:r>
              <a:rPr lang="en-GB" sz="1000" dirty="0" err="1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Shendure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, J., &amp; </a:t>
            </a:r>
            <a:r>
              <a:rPr lang="en-GB" sz="1000" dirty="0" err="1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Manoil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, C. (2011). Genome-scale identification of resistance functions in Pseudomonas aeruginosa using </a:t>
            </a:r>
            <a:r>
              <a:rPr lang="en-GB" sz="1000" dirty="0" err="1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Tn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-seq. </a:t>
            </a:r>
            <a:r>
              <a:rPr lang="en-GB" sz="1000" i="1" dirty="0" err="1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MBio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, </a:t>
            </a:r>
            <a:r>
              <a:rPr lang="en-GB" sz="1000" i="1" dirty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2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(1).</a:t>
            </a:r>
          </a:p>
        </p:txBody>
      </p:sp>
    </p:spTree>
    <p:extLst>
      <p:ext uri="{BB962C8B-B14F-4D97-AF65-F5344CB8AC3E}">
        <p14:creationId xmlns:p14="http://schemas.microsoft.com/office/powerpoint/2010/main" val="226544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dirty="0" smtClean="0">
                <a:solidFill>
                  <a:srgbClr val="002B3A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Normalizing reads</a:t>
            </a:r>
            <a:endParaRPr lang="en-GB" sz="3600" dirty="0">
              <a:solidFill>
                <a:srgbClr val="002B3A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BCB37-0D26-469B-94BE-440D29FD440D}" type="slidenum">
              <a:rPr lang="en-GB" smtClean="0"/>
              <a:t>13</a:t>
            </a:fld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10" y="1199198"/>
            <a:ext cx="10960390" cy="515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6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dirty="0" smtClean="0">
                <a:solidFill>
                  <a:srgbClr val="002B3A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Normalizing reads</a:t>
            </a:r>
            <a:endParaRPr lang="en-GB" sz="3600" dirty="0">
              <a:solidFill>
                <a:srgbClr val="002B3A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BCB37-0D26-469B-94BE-440D29FD440D}" type="slidenum">
              <a:rPr lang="en-GB" smtClean="0"/>
              <a:t>14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56"/>
          <a:stretch/>
        </p:blipFill>
        <p:spPr>
          <a:xfrm>
            <a:off x="393410" y="3620800"/>
            <a:ext cx="10960390" cy="273555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38567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Issues:</a:t>
            </a:r>
          </a:p>
          <a:p>
            <a:r>
              <a:rPr lang="en-GB" sz="20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Dependency window size</a:t>
            </a:r>
          </a:p>
          <a:p>
            <a:r>
              <a:rPr lang="en-GB" sz="20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Normalization does not equalize between chromosomes</a:t>
            </a:r>
          </a:p>
          <a:p>
            <a:r>
              <a:rPr lang="en-GB" sz="20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Isolated peaks</a:t>
            </a:r>
            <a:endParaRPr lang="en-GB" sz="20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673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dirty="0" smtClean="0">
                <a:solidFill>
                  <a:srgbClr val="002B3A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Dealing with </a:t>
            </a:r>
            <a:r>
              <a:rPr lang="en-GB" sz="3600" dirty="0" err="1" smtClean="0">
                <a:solidFill>
                  <a:srgbClr val="002B3A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stochasticity</a:t>
            </a:r>
            <a:endParaRPr lang="en-GB" sz="3600" dirty="0">
              <a:solidFill>
                <a:srgbClr val="002B3A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BCB37-0D26-469B-94BE-440D29FD440D}" type="slidenum">
              <a:rPr lang="en-GB" smtClean="0"/>
              <a:t>15</a:t>
            </a:fld>
            <a:endParaRPr lang="en-GB"/>
          </a:p>
        </p:txBody>
      </p:sp>
      <p:pic>
        <p:nvPicPr>
          <p:cNvPr id="5" name="New picture"/>
          <p:cNvPicPr>
            <a:picLocks noGrp="1"/>
          </p:cNvPicPr>
          <p:nvPr>
            <p:ph idx="1"/>
          </p:nvPr>
        </p:nvPicPr>
        <p:blipFill rotWithShape="1">
          <a:blip r:embed="rId3"/>
          <a:srcRect r="37435" b="15393"/>
          <a:stretch/>
        </p:blipFill>
        <p:spPr>
          <a:xfrm>
            <a:off x="2240895" y="1421733"/>
            <a:ext cx="4405884" cy="30272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6415801"/>
            <a:ext cx="8986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DeJesus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, M. A., </a:t>
            </a:r>
            <a:r>
              <a:rPr lang="en-GB" sz="1000" dirty="0" err="1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Nambi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, S., Smith, C. M., Baker, R. E., </a:t>
            </a:r>
            <a:r>
              <a:rPr lang="en-GB" sz="1000" dirty="0" err="1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Sassetti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, C. M., &amp; </a:t>
            </a:r>
            <a:r>
              <a:rPr lang="en-GB" sz="1000" dirty="0" err="1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Ioerger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, T. R. (2017). Statistical analysis of genetic interactions in </a:t>
            </a:r>
            <a:r>
              <a:rPr lang="en-GB" sz="1000" dirty="0" err="1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Tn-Seq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data. </a:t>
            </a:r>
            <a:r>
              <a:rPr lang="en-GB" sz="1000" i="1" dirty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Nucleic acids research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, </a:t>
            </a:r>
            <a:r>
              <a:rPr lang="en-GB" sz="1000" i="1" dirty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45</a:t>
            </a:r>
            <a:r>
              <a:rPr lang="en-GB" sz="1000" dirty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(11), e93-e93.</a:t>
            </a:r>
            <a:endParaRPr lang="en-GB" sz="400" dirty="0">
              <a:solidFill>
                <a:schemeClr val="bg2">
                  <a:lumMod val="75000"/>
                </a:schemeClr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pic>
        <p:nvPicPr>
          <p:cNvPr id="7" name="New picture"/>
          <p:cNvPicPr/>
          <p:nvPr/>
        </p:nvPicPr>
        <p:blipFill rotWithShape="1">
          <a:blip r:embed="rId4"/>
          <a:srcRect b="50331"/>
          <a:stretch/>
        </p:blipFill>
        <p:spPr>
          <a:xfrm>
            <a:off x="6716305" y="1031401"/>
            <a:ext cx="3336747" cy="3417553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646779" y="1031402"/>
            <a:ext cx="3406273" cy="3612717"/>
            <a:chOff x="7772400" y="1908427"/>
            <a:chExt cx="3406273" cy="3612717"/>
          </a:xfrm>
        </p:grpSpPr>
        <p:sp>
          <p:nvSpPr>
            <p:cNvPr id="11" name="Rectangle 10"/>
            <p:cNvSpPr/>
            <p:nvPr/>
          </p:nvSpPr>
          <p:spPr>
            <a:xfrm>
              <a:off x="7772400" y="1908427"/>
              <a:ext cx="3406273" cy="34175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New picture"/>
            <p:cNvPicPr>
              <a:picLocks noChangeAspect="1"/>
            </p:cNvPicPr>
            <p:nvPr/>
          </p:nvPicPr>
          <p:blipFill rotWithShape="1">
            <a:blip r:embed="rId5"/>
            <a:srcRect l="-443" r="51561"/>
            <a:stretch/>
          </p:blipFill>
          <p:spPr>
            <a:xfrm>
              <a:off x="8491056" y="2103591"/>
              <a:ext cx="2606328" cy="3417553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481263" y="4663988"/>
            <a:ext cx="6700038" cy="1477328"/>
            <a:chOff x="481263" y="4663988"/>
            <a:chExt cx="6700038" cy="1477328"/>
          </a:xfrm>
        </p:grpSpPr>
        <p:sp>
          <p:nvSpPr>
            <p:cNvPr id="17" name="TextBox 16"/>
            <p:cNvSpPr txBox="1"/>
            <p:nvPr/>
          </p:nvSpPr>
          <p:spPr>
            <a:xfrm>
              <a:off x="481263" y="4663988"/>
              <a:ext cx="293035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Negative interaction</a:t>
              </a:r>
            </a:p>
            <a:p>
              <a:pPr>
                <a:lnSpc>
                  <a:spcPct val="150000"/>
                </a:lnSpc>
              </a:pPr>
              <a:r>
                <a:rPr lang="en-GB" sz="2000" b="1" dirty="0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Positive interaction</a:t>
              </a:r>
            </a:p>
            <a:p>
              <a:pPr>
                <a:lnSpc>
                  <a:spcPct val="150000"/>
                </a:lnSpc>
              </a:pPr>
              <a:r>
                <a:rPr lang="en-GB" sz="2000" b="1" dirty="0" smtClean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Suppressive interaction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3288631" y="4880022"/>
              <a:ext cx="3892670" cy="1179574"/>
              <a:chOff x="3288631" y="4880022"/>
              <a:chExt cx="3892670" cy="117957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288632" y="4880022"/>
                    <a:ext cx="12845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𝐹𝐶</m:t>
                              </m:r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8632" y="4880022"/>
                    <a:ext cx="1284519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791" t="-4444" r="-4265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288632" y="5324637"/>
                    <a:ext cx="3892669" cy="2778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𝐹𝐶</m:t>
                              </m:r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&gt;0;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𝐾𝑂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&lt;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𝑊𝑇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d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8632" y="5324637"/>
                    <a:ext cx="3892669" cy="27789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939" t="-2174" b="-3478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3288631" y="5781699"/>
                    <a:ext cx="3892669" cy="2778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𝐹𝐶</m:t>
                              </m:r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&gt;0;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𝐾𝑂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&gt;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𝑊𝑇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d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8631" y="5781699"/>
                    <a:ext cx="3892669" cy="27789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939" t="-2174" b="-3478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75081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dirty="0" smtClean="0">
                <a:solidFill>
                  <a:srgbClr val="002B3A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Discussion</a:t>
            </a:r>
            <a:endParaRPr lang="en-GB" sz="3600" dirty="0">
              <a:solidFill>
                <a:srgbClr val="002B3A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SATAY can be used for finding genetic </a:t>
            </a:r>
            <a:r>
              <a:rPr lang="en-GB" sz="20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interactions</a:t>
            </a:r>
          </a:p>
          <a:p>
            <a:endParaRPr lang="en-GB" sz="20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0" indent="0">
              <a:buNone/>
            </a:pPr>
            <a:r>
              <a:rPr lang="en-GB" sz="20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Remaining tasks:</a:t>
            </a:r>
          </a:p>
          <a:p>
            <a:r>
              <a:rPr lang="en-GB" sz="20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Normalization</a:t>
            </a:r>
          </a:p>
          <a:p>
            <a:r>
              <a:rPr lang="en-GB" sz="20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Finding cause of noisy WT-dataset</a:t>
            </a:r>
          </a:p>
          <a:p>
            <a:endParaRPr lang="en-GB" sz="20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en-GB" sz="20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Create </a:t>
            </a:r>
            <a:r>
              <a:rPr lang="en-GB" sz="200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software package</a:t>
            </a:r>
          </a:p>
          <a:p>
            <a:r>
              <a:rPr lang="en-GB" sz="20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Writing </a:t>
            </a:r>
            <a:r>
              <a:rPr lang="en-GB" sz="20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documentation for software pipeline</a:t>
            </a:r>
            <a:endParaRPr lang="en-GB" sz="20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BCB37-0D26-469B-94BE-440D29FD440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0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dirty="0" smtClean="0">
                <a:solidFill>
                  <a:srgbClr val="002B3A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endParaRPr lang="en-GB" sz="3600" dirty="0">
              <a:solidFill>
                <a:srgbClr val="002B3A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20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en-GB" sz="20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BCB37-0D26-469B-94BE-440D29FD440D}" type="slidenum">
              <a:rPr lang="en-GB" smtClean="0"/>
              <a:t>17</a:t>
            </a:fld>
            <a:endParaRPr lang="en-GB"/>
          </a:p>
        </p:txBody>
      </p:sp>
      <p:grpSp>
        <p:nvGrpSpPr>
          <p:cNvPr id="5" name="Group 4"/>
          <p:cNvGrpSpPr/>
          <p:nvPr/>
        </p:nvGrpSpPr>
        <p:grpSpPr>
          <a:xfrm>
            <a:off x="1" y="3750751"/>
            <a:ext cx="3489820" cy="3107252"/>
            <a:chOff x="1" y="3750751"/>
            <a:chExt cx="3489820" cy="3107252"/>
          </a:xfrm>
        </p:grpSpPr>
        <p:sp>
          <p:nvSpPr>
            <p:cNvPr id="6" name="Freeform 5"/>
            <p:cNvSpPr>
              <a:spLocks noChangeAspect="1"/>
            </p:cNvSpPr>
            <p:nvPr/>
          </p:nvSpPr>
          <p:spPr>
            <a:xfrm>
              <a:off x="1" y="4283659"/>
              <a:ext cx="2582779" cy="2574343"/>
            </a:xfrm>
            <a:custGeom>
              <a:avLst/>
              <a:gdLst>
                <a:gd name="connsiteX0" fmla="*/ 1045409 w 2582779"/>
                <a:gd name="connsiteY0" fmla="*/ 0 h 2574343"/>
                <a:gd name="connsiteX1" fmla="*/ 2582779 w 2582779"/>
                <a:gd name="connsiteY1" fmla="*/ 1536920 h 2574343"/>
                <a:gd name="connsiteX2" fmla="*/ 2231719 w 2582779"/>
                <a:gd name="connsiteY2" fmla="*/ 2514544 h 2574343"/>
                <a:gd name="connsiteX3" fmla="*/ 2177354 w 2582779"/>
                <a:gd name="connsiteY3" fmla="*/ 2574343 h 2574343"/>
                <a:gd name="connsiteX4" fmla="*/ 0 w 2582779"/>
                <a:gd name="connsiteY4" fmla="*/ 2574343 h 2574343"/>
                <a:gd name="connsiteX5" fmla="*/ 0 w 2582779"/>
                <a:gd name="connsiteY5" fmla="*/ 412288 h 2574343"/>
                <a:gd name="connsiteX6" fmla="*/ 67499 w 2582779"/>
                <a:gd name="connsiteY6" fmla="*/ 350958 h 2574343"/>
                <a:gd name="connsiteX7" fmla="*/ 1045409 w 2582779"/>
                <a:gd name="connsiteY7" fmla="*/ 0 h 257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2779" h="2574343">
                  <a:moveTo>
                    <a:pt x="1045409" y="0"/>
                  </a:moveTo>
                  <a:cubicBezTo>
                    <a:pt x="1894475" y="0"/>
                    <a:pt x="2582779" y="688103"/>
                    <a:pt x="2582779" y="1536920"/>
                  </a:cubicBezTo>
                  <a:cubicBezTo>
                    <a:pt x="2582779" y="1908278"/>
                    <a:pt x="2451033" y="2248873"/>
                    <a:pt x="2231719" y="2514544"/>
                  </a:cubicBezTo>
                  <a:lnTo>
                    <a:pt x="2177354" y="2574343"/>
                  </a:lnTo>
                  <a:lnTo>
                    <a:pt x="0" y="2574343"/>
                  </a:lnTo>
                  <a:lnTo>
                    <a:pt x="0" y="412288"/>
                  </a:lnTo>
                  <a:lnTo>
                    <a:pt x="67499" y="350958"/>
                  </a:lnTo>
                  <a:cubicBezTo>
                    <a:pt x="333247" y="131708"/>
                    <a:pt x="673943" y="0"/>
                    <a:pt x="1045409" y="0"/>
                  </a:cubicBezTo>
                  <a:close/>
                </a:path>
              </a:pathLst>
            </a:custGeom>
            <a:solidFill>
              <a:srgbClr val="002B3A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 6"/>
            <p:cNvSpPr>
              <a:spLocks noChangeAspect="1"/>
            </p:cNvSpPr>
            <p:nvPr/>
          </p:nvSpPr>
          <p:spPr>
            <a:xfrm>
              <a:off x="1398679" y="5193964"/>
              <a:ext cx="2091142" cy="1664039"/>
            </a:xfrm>
            <a:custGeom>
              <a:avLst/>
              <a:gdLst>
                <a:gd name="connsiteX0" fmla="*/ 1045571 w 2091142"/>
                <a:gd name="connsiteY0" fmla="*/ 0 h 1664039"/>
                <a:gd name="connsiteX1" fmla="*/ 2091142 w 2091142"/>
                <a:gd name="connsiteY1" fmla="*/ 1045265 h 1664039"/>
                <a:gd name="connsiteX2" fmla="*/ 1912575 w 2091142"/>
                <a:gd name="connsiteY2" fmla="*/ 1629683 h 1664039"/>
                <a:gd name="connsiteX3" fmla="*/ 1884220 w 2091142"/>
                <a:gd name="connsiteY3" fmla="*/ 1664039 h 1664039"/>
                <a:gd name="connsiteX4" fmla="*/ 206922 w 2091142"/>
                <a:gd name="connsiteY4" fmla="*/ 1664039 h 1664039"/>
                <a:gd name="connsiteX5" fmla="*/ 178567 w 2091142"/>
                <a:gd name="connsiteY5" fmla="*/ 1629683 h 1664039"/>
                <a:gd name="connsiteX6" fmla="*/ 0 w 2091142"/>
                <a:gd name="connsiteY6" fmla="*/ 1045265 h 1664039"/>
                <a:gd name="connsiteX7" fmla="*/ 1045571 w 2091142"/>
                <a:gd name="connsiteY7" fmla="*/ 0 h 166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142" h="1664039">
                  <a:moveTo>
                    <a:pt x="1045571" y="0"/>
                  </a:moveTo>
                  <a:cubicBezTo>
                    <a:pt x="1623024" y="0"/>
                    <a:pt x="2091142" y="467981"/>
                    <a:pt x="2091142" y="1045265"/>
                  </a:cubicBezTo>
                  <a:cubicBezTo>
                    <a:pt x="2091142" y="1261747"/>
                    <a:pt x="2025313" y="1462858"/>
                    <a:pt x="1912575" y="1629683"/>
                  </a:cubicBezTo>
                  <a:lnTo>
                    <a:pt x="1884220" y="1664039"/>
                  </a:lnTo>
                  <a:lnTo>
                    <a:pt x="206922" y="1664039"/>
                  </a:lnTo>
                  <a:lnTo>
                    <a:pt x="178567" y="1629683"/>
                  </a:lnTo>
                  <a:cubicBezTo>
                    <a:pt x="65829" y="1462858"/>
                    <a:pt x="0" y="1261747"/>
                    <a:pt x="0" y="1045265"/>
                  </a:cubicBezTo>
                  <a:cubicBezTo>
                    <a:pt x="0" y="467981"/>
                    <a:pt x="468118" y="0"/>
                    <a:pt x="1045571" y="0"/>
                  </a:cubicBezTo>
                  <a:close/>
                </a:path>
              </a:pathLst>
            </a:custGeom>
            <a:solidFill>
              <a:srgbClr val="002B3A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398679" y="3750751"/>
              <a:ext cx="1820079" cy="1820079"/>
            </a:xfrm>
            <a:prstGeom prst="ellipse">
              <a:avLst/>
            </a:prstGeom>
            <a:solidFill>
              <a:srgbClr val="002B3A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8127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dirty="0" smtClean="0">
                <a:solidFill>
                  <a:srgbClr val="002B3A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Title</a:t>
            </a:r>
            <a:endParaRPr lang="en-GB" sz="3600" dirty="0">
              <a:solidFill>
                <a:srgbClr val="002B3A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Some text</a:t>
            </a:r>
          </a:p>
          <a:p>
            <a:endParaRPr lang="en-GB" sz="20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en-GB" sz="20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BCB37-0D26-469B-94BE-440D29FD440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39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dirty="0" smtClean="0">
                <a:solidFill>
                  <a:srgbClr val="002B3A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Recap Transposon Sequencing</a:t>
            </a:r>
            <a:endParaRPr lang="en-GB" sz="3600" dirty="0">
              <a:solidFill>
                <a:srgbClr val="002B3A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BCB37-0D26-469B-94BE-440D29FD440D}" type="slidenum">
              <a:rPr lang="en-GB" smtClean="0"/>
              <a:t>2</a:t>
            </a:fld>
            <a:endParaRPr lang="en-GB" dirty="0"/>
          </a:p>
        </p:txBody>
      </p: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sz="2000" dirty="0" err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Centromeric</a:t>
            </a:r>
            <a:r>
              <a:rPr lang="en-GB" sz="20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plasmid containing </a:t>
            </a:r>
            <a:r>
              <a:rPr lang="en-GB" sz="2000" dirty="0" err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tn</a:t>
            </a:r>
            <a:endParaRPr lang="en-GB" sz="2000" dirty="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lvl="1"/>
            <a:r>
              <a:rPr lang="en-GB" sz="1600" dirty="0" err="1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Tn</a:t>
            </a:r>
            <a:r>
              <a:rPr lang="en-GB" sz="16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sequence flanked by Ade2</a:t>
            </a:r>
          </a:p>
          <a:p>
            <a:endParaRPr lang="en-GB" sz="2000" dirty="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en-GB" sz="20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Transposition induced by transposase</a:t>
            </a:r>
            <a:endParaRPr lang="en-GB" sz="20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en-GB" sz="20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en-GB" sz="20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After transposition, Ade2 repaired</a:t>
            </a:r>
          </a:p>
          <a:p>
            <a:pPr lvl="1"/>
            <a:r>
              <a:rPr lang="en-GB" sz="16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Cells grow in -adenine medium</a:t>
            </a:r>
            <a:endParaRPr lang="en-GB" sz="16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176211" y="2283856"/>
            <a:ext cx="5705643" cy="2991090"/>
            <a:chOff x="6293852" y="3071979"/>
            <a:chExt cx="5705643" cy="2991090"/>
          </a:xfrm>
        </p:grpSpPr>
        <p:grpSp>
          <p:nvGrpSpPr>
            <p:cNvPr id="41" name="Group 40"/>
            <p:cNvGrpSpPr/>
            <p:nvPr/>
          </p:nvGrpSpPr>
          <p:grpSpPr>
            <a:xfrm>
              <a:off x="6293852" y="3071979"/>
              <a:ext cx="3835400" cy="1727659"/>
              <a:chOff x="6293852" y="3071979"/>
              <a:chExt cx="3835400" cy="1727659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6293853" y="3071979"/>
                <a:ext cx="3835399" cy="783473"/>
                <a:chOff x="6978316" y="2938295"/>
                <a:chExt cx="3835399" cy="783473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6978316" y="3438357"/>
                  <a:ext cx="3835399" cy="283411"/>
                  <a:chOff x="5817937" y="3117516"/>
                  <a:chExt cx="4406231" cy="272716"/>
                </a:xfrm>
              </p:grpSpPr>
              <p:sp>
                <p:nvSpPr>
                  <p:cNvPr id="3" name="Rounded Rectangle 2"/>
                  <p:cNvSpPr/>
                  <p:nvPr/>
                </p:nvSpPr>
                <p:spPr>
                  <a:xfrm>
                    <a:off x="6860673" y="3117516"/>
                    <a:ext cx="2235200" cy="272716"/>
                  </a:xfrm>
                  <a:prstGeom prst="roundRect">
                    <a:avLst>
                      <a:gd name="adj" fmla="val 11007"/>
                    </a:avLst>
                  </a:prstGeom>
                  <a:solidFill>
                    <a:srgbClr val="AABD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400" dirty="0" smtClean="0">
                        <a:solidFill>
                          <a:srgbClr val="002B3A"/>
                        </a:solidFill>
                        <a:latin typeface="Yu Gothic UI Semilight" panose="020B0400000000000000" pitchFamily="34" charset="-128"/>
                        <a:ea typeface="Yu Gothic UI Semilight" panose="020B0400000000000000" pitchFamily="34" charset="-128"/>
                      </a:rPr>
                      <a:t>Gene</a:t>
                    </a:r>
                    <a:endParaRPr lang="en-GB" sz="1400" dirty="0">
                      <a:solidFill>
                        <a:srgbClr val="002B3A"/>
                      </a:solidFill>
                      <a:latin typeface="Yu Gothic UI Semilight" panose="020B0400000000000000" pitchFamily="34" charset="-128"/>
                      <a:ea typeface="Yu Gothic UI Semilight" panose="020B0400000000000000" pitchFamily="34" charset="-128"/>
                    </a:endParaRPr>
                  </a:p>
                </p:txBody>
              </p:sp>
              <p:cxnSp>
                <p:nvCxnSpPr>
                  <p:cNvPr id="6" name="Straight Connector 5"/>
                  <p:cNvCxnSpPr/>
                  <p:nvPr/>
                </p:nvCxnSpPr>
                <p:spPr>
                  <a:xfrm flipH="1">
                    <a:off x="5817937" y="3253874"/>
                    <a:ext cx="1042736" cy="0"/>
                  </a:xfrm>
                  <a:prstGeom prst="line">
                    <a:avLst/>
                  </a:prstGeom>
                  <a:ln w="38100">
                    <a:solidFill>
                      <a:srgbClr val="002B3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Connector 8"/>
                  <p:cNvCxnSpPr/>
                  <p:nvPr/>
                </p:nvCxnSpPr>
                <p:spPr>
                  <a:xfrm flipH="1">
                    <a:off x="9095873" y="3253874"/>
                    <a:ext cx="1128295" cy="0"/>
                  </a:xfrm>
                  <a:prstGeom prst="line">
                    <a:avLst/>
                  </a:prstGeom>
                  <a:ln w="38100">
                    <a:solidFill>
                      <a:srgbClr val="002B3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8432801" y="2938295"/>
                  <a:ext cx="973221" cy="500062"/>
                  <a:chOff x="8432801" y="2938295"/>
                  <a:chExt cx="973221" cy="500062"/>
                </a:xfrm>
              </p:grpSpPr>
              <p:sp>
                <p:nvSpPr>
                  <p:cNvPr id="20" name="Rounded Rectangle 19"/>
                  <p:cNvSpPr/>
                  <p:nvPr/>
                </p:nvSpPr>
                <p:spPr>
                  <a:xfrm>
                    <a:off x="8432801" y="2938295"/>
                    <a:ext cx="973221" cy="283411"/>
                  </a:xfrm>
                  <a:prstGeom prst="roundRect">
                    <a:avLst>
                      <a:gd name="adj" fmla="val 11007"/>
                    </a:avLst>
                  </a:prstGeom>
                  <a:solidFill>
                    <a:srgbClr val="002B3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400" dirty="0" err="1" smtClean="0">
                        <a:solidFill>
                          <a:srgbClr val="AABDD2"/>
                        </a:solidFill>
                        <a:latin typeface="Yu Gothic UI Semilight" panose="020B0400000000000000" pitchFamily="34" charset="-128"/>
                        <a:ea typeface="Yu Gothic UI Semilight" panose="020B0400000000000000" pitchFamily="34" charset="-128"/>
                      </a:rPr>
                      <a:t>MiniDs</a:t>
                    </a:r>
                    <a:endParaRPr lang="en-GB" sz="1400" dirty="0">
                      <a:solidFill>
                        <a:srgbClr val="AABDD2"/>
                      </a:solidFill>
                      <a:latin typeface="Yu Gothic UI Semilight" panose="020B0400000000000000" pitchFamily="34" charset="-128"/>
                      <a:ea typeface="Yu Gothic UI Semilight" panose="020B0400000000000000" pitchFamily="34" charset="-128"/>
                    </a:endParaRPr>
                  </a:p>
                </p:txBody>
              </p:sp>
              <p:cxnSp>
                <p:nvCxnSpPr>
                  <p:cNvPr id="21" name="Straight Connector 20"/>
                  <p:cNvCxnSpPr>
                    <a:endCxn id="3" idx="0"/>
                  </p:cNvCxnSpPr>
                  <p:nvPr/>
                </p:nvCxnSpPr>
                <p:spPr>
                  <a:xfrm>
                    <a:off x="8491621" y="3221706"/>
                    <a:ext cx="367157" cy="216651"/>
                  </a:xfrm>
                  <a:prstGeom prst="line">
                    <a:avLst/>
                  </a:prstGeom>
                  <a:ln>
                    <a:solidFill>
                      <a:srgbClr val="002B3A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/>
                  <p:cNvCxnSpPr>
                    <a:endCxn id="3" idx="0"/>
                  </p:cNvCxnSpPr>
                  <p:nvPr/>
                </p:nvCxnSpPr>
                <p:spPr>
                  <a:xfrm flipH="1">
                    <a:off x="8858778" y="3221706"/>
                    <a:ext cx="487482" cy="216651"/>
                  </a:xfrm>
                  <a:prstGeom prst="line">
                    <a:avLst/>
                  </a:prstGeom>
                  <a:ln>
                    <a:solidFill>
                      <a:srgbClr val="002B3A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5" name="Group 34"/>
              <p:cNvGrpSpPr/>
              <p:nvPr/>
            </p:nvGrpSpPr>
            <p:grpSpPr>
              <a:xfrm>
                <a:off x="6293852" y="4516225"/>
                <a:ext cx="3835400" cy="283413"/>
                <a:chOff x="6978316" y="4080122"/>
                <a:chExt cx="3835400" cy="283413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7659225" y="4080124"/>
                  <a:ext cx="951376" cy="283411"/>
                </a:xfrm>
                <a:prstGeom prst="roundRect">
                  <a:avLst>
                    <a:gd name="adj" fmla="val 11007"/>
                  </a:avLst>
                </a:prstGeom>
                <a:solidFill>
                  <a:srgbClr val="AABD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dirty="0" smtClean="0">
                      <a:solidFill>
                        <a:srgbClr val="002B3A"/>
                      </a:solidFill>
                      <a:latin typeface="Yu Gothic UI Semilight" panose="020B0400000000000000" pitchFamily="34" charset="-128"/>
                      <a:ea typeface="Yu Gothic UI Semilight" panose="020B0400000000000000" pitchFamily="34" charset="-128"/>
                    </a:rPr>
                    <a:t>Gene</a:t>
                  </a:r>
                  <a:endParaRPr lang="en-GB" sz="1400" dirty="0">
                    <a:solidFill>
                      <a:srgbClr val="002B3A"/>
                    </a:solidFill>
                    <a:latin typeface="Yu Gothic UI Semilight" panose="020B0400000000000000" pitchFamily="34" charset="-128"/>
                    <a:ea typeface="Yu Gothic UI Semilight" panose="020B0400000000000000" pitchFamily="34" charset="-128"/>
                  </a:endParaRPr>
                </a:p>
              </p:txBody>
            </p:sp>
            <p:cxnSp>
              <p:nvCxnSpPr>
                <p:cNvPr id="30" name="Straight Connector 29"/>
                <p:cNvCxnSpPr>
                  <a:stCxn id="29" idx="1"/>
                </p:cNvCxnSpPr>
                <p:nvPr/>
              </p:nvCxnSpPr>
              <p:spPr>
                <a:xfrm flipH="1">
                  <a:off x="6978316" y="4221830"/>
                  <a:ext cx="680909" cy="0"/>
                </a:xfrm>
                <a:prstGeom prst="line">
                  <a:avLst/>
                </a:prstGeom>
                <a:ln w="38100">
                  <a:solidFill>
                    <a:srgbClr val="002B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>
                  <a:endCxn id="33" idx="3"/>
                </p:cNvCxnSpPr>
                <p:nvPr/>
              </p:nvCxnSpPr>
              <p:spPr>
                <a:xfrm flipH="1" flipV="1">
                  <a:off x="10507578" y="4221828"/>
                  <a:ext cx="306138" cy="2"/>
                </a:xfrm>
                <a:prstGeom prst="line">
                  <a:avLst/>
                </a:prstGeom>
                <a:ln w="38100">
                  <a:solidFill>
                    <a:srgbClr val="002B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ounded Rectangle 32"/>
                <p:cNvSpPr/>
                <p:nvPr/>
              </p:nvSpPr>
              <p:spPr>
                <a:xfrm>
                  <a:off x="9556201" y="4080122"/>
                  <a:ext cx="951377" cy="283411"/>
                </a:xfrm>
                <a:prstGeom prst="roundRect">
                  <a:avLst>
                    <a:gd name="adj" fmla="val 11007"/>
                  </a:avLst>
                </a:prstGeom>
                <a:solidFill>
                  <a:srgbClr val="AABD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dirty="0" smtClean="0">
                      <a:solidFill>
                        <a:srgbClr val="002B3A"/>
                      </a:solidFill>
                      <a:latin typeface="Yu Gothic UI Semilight" panose="020B0400000000000000" pitchFamily="34" charset="-128"/>
                      <a:ea typeface="Yu Gothic UI Semilight" panose="020B0400000000000000" pitchFamily="34" charset="-128"/>
                    </a:rPr>
                    <a:t>Gene</a:t>
                  </a:r>
                  <a:endParaRPr lang="en-GB" sz="1400" dirty="0">
                    <a:solidFill>
                      <a:srgbClr val="002B3A"/>
                    </a:solidFill>
                    <a:latin typeface="Yu Gothic UI Semilight" panose="020B0400000000000000" pitchFamily="34" charset="-128"/>
                    <a:ea typeface="Yu Gothic UI Semilight" panose="020B0400000000000000" pitchFamily="34" charset="-128"/>
                  </a:endParaRPr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8596791" y="4080123"/>
                  <a:ext cx="973221" cy="283411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2B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dirty="0" err="1" smtClean="0">
                      <a:solidFill>
                        <a:srgbClr val="AABDD2"/>
                      </a:solidFill>
                      <a:latin typeface="Yu Gothic UI Semilight" panose="020B0400000000000000" pitchFamily="34" charset="-128"/>
                      <a:ea typeface="Yu Gothic UI Semilight" panose="020B0400000000000000" pitchFamily="34" charset="-128"/>
                    </a:rPr>
                    <a:t>MiniDs</a:t>
                  </a:r>
                  <a:endParaRPr lang="en-GB" sz="1400" dirty="0">
                    <a:solidFill>
                      <a:srgbClr val="AABDD2"/>
                    </a:solidFill>
                    <a:latin typeface="Yu Gothic UI Semilight" panose="020B0400000000000000" pitchFamily="34" charset="-128"/>
                    <a:ea typeface="Yu Gothic UI Semilight" panose="020B0400000000000000" pitchFamily="34" charset="-128"/>
                  </a:endParaRPr>
                </a:p>
              </p:txBody>
            </p:sp>
          </p:grpSp>
          <p:cxnSp>
            <p:nvCxnSpPr>
              <p:cNvPr id="40" name="Straight Arrow Connector 39"/>
              <p:cNvCxnSpPr/>
              <p:nvPr/>
            </p:nvCxnSpPr>
            <p:spPr>
              <a:xfrm>
                <a:off x="8277726" y="4005179"/>
                <a:ext cx="0" cy="363621"/>
              </a:xfrm>
              <a:prstGeom prst="straightConnector1">
                <a:avLst/>
              </a:prstGeom>
              <a:ln>
                <a:solidFill>
                  <a:srgbClr val="002B3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/>
            <p:cNvSpPr txBox="1"/>
            <p:nvPr/>
          </p:nvSpPr>
          <p:spPr>
            <a:xfrm>
              <a:off x="10486190" y="3572041"/>
              <a:ext cx="1513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smtClean="0">
                  <a:solidFill>
                    <a:srgbClr val="002B3A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Transposition</a:t>
              </a:r>
              <a:endParaRPr lang="en-GB" sz="1200" dirty="0">
                <a:solidFill>
                  <a:srgbClr val="002B3A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486189" y="4522637"/>
              <a:ext cx="1513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smtClean="0">
                  <a:solidFill>
                    <a:srgbClr val="002B3A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Gene inhibition</a:t>
              </a:r>
              <a:endParaRPr lang="en-GB" sz="1200" dirty="0">
                <a:solidFill>
                  <a:srgbClr val="002B3A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81716" y="5478294"/>
              <a:ext cx="2792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err="1" smtClean="0">
                  <a:solidFill>
                    <a:srgbClr val="002B3A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Tn</a:t>
              </a:r>
              <a:r>
                <a:rPr lang="en-GB" sz="1600" dirty="0" smtClean="0">
                  <a:solidFill>
                    <a:srgbClr val="002B3A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insertion mimics gene deletion</a:t>
              </a:r>
              <a:endParaRPr lang="en-GB" sz="1600" dirty="0">
                <a:solidFill>
                  <a:srgbClr val="002B3A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8285747" y="5045242"/>
              <a:ext cx="0" cy="363621"/>
            </a:xfrm>
            <a:prstGeom prst="straightConnector1">
              <a:avLst/>
            </a:prstGeom>
            <a:ln>
              <a:solidFill>
                <a:srgbClr val="002B3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257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dirty="0" smtClean="0">
                <a:solidFill>
                  <a:srgbClr val="002B3A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Recap Transposon Sequencing</a:t>
            </a:r>
            <a:endParaRPr lang="en-GB" sz="3600" dirty="0">
              <a:solidFill>
                <a:srgbClr val="002B3A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BCB37-0D26-469B-94BE-440D29FD440D}" type="slidenum">
              <a:rPr lang="en-GB" smtClean="0"/>
              <a:t>3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609486" y="1532823"/>
            <a:ext cx="10171251" cy="3987835"/>
            <a:chOff x="609486" y="1532823"/>
            <a:chExt cx="10171251" cy="398783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" t="2894" r="25442" b="4924"/>
            <a:stretch/>
          </p:blipFill>
          <p:spPr>
            <a:xfrm>
              <a:off x="2801243" y="2575812"/>
              <a:ext cx="1785890" cy="222483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5" b="29581"/>
            <a:stretch/>
          </p:blipFill>
          <p:spPr>
            <a:xfrm>
              <a:off x="5071435" y="3365550"/>
              <a:ext cx="1045086" cy="7262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751" b="4541"/>
            <a:stretch/>
          </p:blipFill>
          <p:spPr>
            <a:xfrm>
              <a:off x="6610671" y="3408627"/>
              <a:ext cx="581045" cy="6506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72" t="925" r="33742" b="7214"/>
            <a:stretch/>
          </p:blipFill>
          <p:spPr>
            <a:xfrm>
              <a:off x="7948637" y="3040442"/>
              <a:ext cx="742098" cy="1233053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8" name="Group 17"/>
            <p:cNvGrpSpPr/>
            <p:nvPr/>
          </p:nvGrpSpPr>
          <p:grpSpPr>
            <a:xfrm>
              <a:off x="609486" y="2250983"/>
              <a:ext cx="1552893" cy="2766956"/>
              <a:chOff x="10469249" y="4920610"/>
              <a:chExt cx="3961028" cy="7057788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35" t="1066" r="22207" b="4682"/>
              <a:stretch/>
            </p:blipFill>
            <p:spPr>
              <a:xfrm>
                <a:off x="10853357" y="5918383"/>
                <a:ext cx="3192814" cy="606001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10469249" y="4920610"/>
                <a:ext cx="3961028" cy="1099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Transposon</a:t>
                </a:r>
                <a:r>
                  <a:rPr lang="en-GB" sz="1100" dirty="0" smtClean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 insertion in </a:t>
                </a:r>
                <a:r>
                  <a:rPr lang="en-GB" sz="1100" dirty="0" smtClean="0"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nonessential</a:t>
                </a:r>
                <a:r>
                  <a:rPr lang="en-GB" sz="1100" dirty="0" smtClean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 gene</a:t>
                </a:r>
                <a:endParaRPr lang="en-GB" sz="1100" dirty="0">
                  <a:latin typeface="Yu Gothic UI Light" panose="020B0300000000000000" pitchFamily="34" charset="-128"/>
                  <a:ea typeface="Yu Gothic UI Light" panose="020B0300000000000000" pitchFamily="34" charset="-128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0469249" y="8734338"/>
                <a:ext cx="3961028" cy="1099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 smtClean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Transposon insertion in </a:t>
                </a:r>
                <a:r>
                  <a:rPr lang="en-GB" sz="1100" dirty="0" smtClean="0"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essential</a:t>
                </a:r>
                <a:r>
                  <a:rPr lang="en-GB" sz="1100" dirty="0" smtClean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 gene</a:t>
                </a:r>
                <a:endParaRPr lang="en-GB" sz="1100" dirty="0">
                  <a:latin typeface="Yu Gothic UI Light" panose="020B0300000000000000" pitchFamily="34" charset="-128"/>
                  <a:ea typeface="Yu Gothic UI Light" panose="020B0300000000000000" pitchFamily="34" charset="-128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8632586" y="1532823"/>
              <a:ext cx="2148151" cy="690092"/>
              <a:chOff x="24209706" y="4770056"/>
              <a:chExt cx="5479375" cy="1760245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99" r="55828"/>
              <a:stretch/>
            </p:blipFill>
            <p:spPr>
              <a:xfrm flipH="1">
                <a:off x="24209706" y="4920608"/>
                <a:ext cx="390623" cy="1416724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24568731" y="4770056"/>
                <a:ext cx="4512350" cy="667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dirty="0" smtClean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Essential genomic region</a:t>
                </a:r>
                <a:endParaRPr lang="en-GB" sz="1100" dirty="0">
                  <a:latin typeface="Yu Gothic UI Light" panose="020B0300000000000000" pitchFamily="34" charset="-128"/>
                  <a:ea typeface="Yu Gothic UI Light" panose="020B0300000000000000" pitchFamily="34" charset="-128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4567925" y="5305699"/>
                <a:ext cx="5121156" cy="667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dirty="0" smtClean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Nonessential genomic region</a:t>
                </a:r>
                <a:endParaRPr lang="en-GB" sz="1100" dirty="0">
                  <a:latin typeface="Yu Gothic UI Light" panose="020B0300000000000000" pitchFamily="34" charset="-128"/>
                  <a:ea typeface="Yu Gothic UI Light" panose="020B0300000000000000" pitchFamily="34" charset="-128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4569881" y="5863002"/>
                <a:ext cx="4281659" cy="667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dirty="0" smtClean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Transposon</a:t>
                </a:r>
                <a:endParaRPr lang="en-GB" sz="1100" dirty="0">
                  <a:latin typeface="Yu Gothic UI Light" panose="020B0300000000000000" pitchFamily="34" charset="-128"/>
                  <a:ea typeface="Yu Gothic UI Light" panose="020B0300000000000000" pitchFamily="34" charset="-128"/>
                </a:endParaRPr>
              </a:p>
            </p:txBody>
          </p:sp>
        </p:grpSp>
        <p:sp>
          <p:nvSpPr>
            <p:cNvPr id="32" name="Right Arrow 31"/>
            <p:cNvSpPr/>
            <p:nvPr/>
          </p:nvSpPr>
          <p:spPr>
            <a:xfrm>
              <a:off x="2241801" y="2997664"/>
              <a:ext cx="388592" cy="85556"/>
            </a:xfrm>
            <a:prstGeom prst="rightArrow">
              <a:avLst>
                <a:gd name="adj1" fmla="val 38868"/>
                <a:gd name="adj2" fmla="val 174604"/>
              </a:avLst>
            </a:prstGeom>
            <a:solidFill>
              <a:srgbClr val="002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2241801" y="4604548"/>
              <a:ext cx="388592" cy="85556"/>
            </a:xfrm>
            <a:prstGeom prst="rightArrow">
              <a:avLst>
                <a:gd name="adj1" fmla="val 38868"/>
                <a:gd name="adj2" fmla="val 174604"/>
              </a:avLst>
            </a:prstGeom>
            <a:solidFill>
              <a:srgbClr val="002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ight Arrow 33"/>
            <p:cNvSpPr/>
            <p:nvPr/>
          </p:nvSpPr>
          <p:spPr>
            <a:xfrm rot="2152706">
              <a:off x="4618690" y="3217317"/>
              <a:ext cx="388592" cy="85556"/>
            </a:xfrm>
            <a:prstGeom prst="rightArrow">
              <a:avLst>
                <a:gd name="adj1" fmla="val 38868"/>
                <a:gd name="adj2" fmla="val 174604"/>
              </a:avLst>
            </a:prstGeom>
            <a:solidFill>
              <a:srgbClr val="002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ight Arrow 34"/>
            <p:cNvSpPr/>
            <p:nvPr/>
          </p:nvSpPr>
          <p:spPr>
            <a:xfrm>
              <a:off x="6178727" y="3644166"/>
              <a:ext cx="388592" cy="85556"/>
            </a:xfrm>
            <a:prstGeom prst="rightArrow">
              <a:avLst>
                <a:gd name="adj1" fmla="val 38868"/>
                <a:gd name="adj2" fmla="val 174604"/>
              </a:avLst>
            </a:prstGeom>
            <a:solidFill>
              <a:srgbClr val="002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ight Arrow 35"/>
            <p:cNvSpPr/>
            <p:nvPr/>
          </p:nvSpPr>
          <p:spPr>
            <a:xfrm>
              <a:off x="7375880" y="3644166"/>
              <a:ext cx="388592" cy="85556"/>
            </a:xfrm>
            <a:prstGeom prst="rightArrow">
              <a:avLst>
                <a:gd name="adj1" fmla="val 38868"/>
                <a:gd name="adj2" fmla="val 174604"/>
              </a:avLst>
            </a:prstGeom>
            <a:solidFill>
              <a:srgbClr val="002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ight Arrow 36"/>
            <p:cNvSpPr/>
            <p:nvPr/>
          </p:nvSpPr>
          <p:spPr>
            <a:xfrm rot="19440000">
              <a:off x="4618521" y="4283049"/>
              <a:ext cx="388592" cy="85556"/>
            </a:xfrm>
            <a:prstGeom prst="rightArrow">
              <a:avLst>
                <a:gd name="adj1" fmla="val 38868"/>
                <a:gd name="adj2" fmla="val 174604"/>
              </a:avLst>
            </a:prstGeom>
            <a:solidFill>
              <a:srgbClr val="002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9123" r="29572" b="16413"/>
            <a:stretch/>
          </p:blipFill>
          <p:spPr>
            <a:xfrm>
              <a:off x="9449358" y="3276200"/>
              <a:ext cx="532842" cy="814182"/>
            </a:xfrm>
            <a:prstGeom prst="rect">
              <a:avLst/>
            </a:prstGeom>
          </p:spPr>
        </p:pic>
        <p:sp>
          <p:nvSpPr>
            <p:cNvPr id="31" name="Right Arrow 30"/>
            <p:cNvSpPr/>
            <p:nvPr/>
          </p:nvSpPr>
          <p:spPr>
            <a:xfrm>
              <a:off x="8913248" y="3640513"/>
              <a:ext cx="388592" cy="85556"/>
            </a:xfrm>
            <a:prstGeom prst="rightArrow">
              <a:avLst>
                <a:gd name="adj1" fmla="val 38868"/>
                <a:gd name="adj2" fmla="val 174604"/>
              </a:avLst>
            </a:prstGeom>
            <a:solidFill>
              <a:srgbClr val="002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884459" y="5089771"/>
              <a:ext cx="7926264" cy="430887"/>
              <a:chOff x="1884459" y="5089771"/>
              <a:chExt cx="7926264" cy="430887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1884459" y="5089771"/>
                <a:ext cx="110327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 smtClean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Reseed cells</a:t>
                </a:r>
                <a:endParaRPr lang="en-GB" sz="1100" dirty="0">
                  <a:latin typeface="Yu Gothic UI Light" panose="020B0300000000000000" pitchFamily="34" charset="-128"/>
                  <a:ea typeface="Yu Gothic UI Light" panose="020B0300000000000000" pitchFamily="34" charset="-128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280124" y="5117824"/>
                <a:ext cx="100260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 smtClean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Extract DNA</a:t>
                </a:r>
                <a:endParaRPr lang="en-GB" sz="1100" dirty="0">
                  <a:latin typeface="Yu Gothic UI Light" panose="020B0300000000000000" pitchFamily="34" charset="-128"/>
                  <a:ea typeface="Yu Gothic UI Light" panose="020B0300000000000000" pitchFamily="34" charset="-128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941701" y="5128243"/>
                <a:ext cx="8626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 smtClean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Digestion</a:t>
                </a:r>
                <a:endParaRPr lang="en-GB" sz="1100" dirty="0">
                  <a:latin typeface="Yu Gothic UI Light" panose="020B0300000000000000" pitchFamily="34" charset="-128"/>
                  <a:ea typeface="Yu Gothic UI Light" panose="020B0300000000000000" pitchFamily="34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866997" y="5089771"/>
                <a:ext cx="140635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 smtClean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Ligation, PCR and sequencing</a:t>
                </a:r>
                <a:endParaRPr lang="en-GB" sz="1100" dirty="0">
                  <a:latin typeface="Yu Gothic UI Light" panose="020B0300000000000000" pitchFamily="34" charset="-128"/>
                  <a:ea typeface="Yu Gothic UI Light" panose="020B0300000000000000" pitchFamily="34" charset="-128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8404365" y="5089771"/>
                <a:ext cx="140635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 smtClean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Processing</a:t>
                </a:r>
                <a:endParaRPr lang="en-GB" sz="1100" dirty="0">
                  <a:latin typeface="Yu Gothic UI Light" panose="020B0300000000000000" pitchFamily="34" charset="-128"/>
                  <a:ea typeface="Yu Gothic UI Light" panose="020B0300000000000000" pitchFamily="34" charset="-128"/>
                </a:endParaRP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10602642" y="2936655"/>
            <a:ext cx="1247126" cy="654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  <a:latin typeface="Courier New" panose="02070309020205020404" pitchFamily="49" charset="0"/>
                <a:ea typeface="Yu Gothic UI Light" panose="020B0300000000000000" pitchFamily="34" charset="-128"/>
                <a:cs typeface="Courier New" panose="02070309020205020404" pitchFamily="49" charset="0"/>
              </a:rPr>
              <a:t>Locations of transposon insertions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602642" y="3619598"/>
            <a:ext cx="1247126" cy="654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smtClean="0">
                <a:solidFill>
                  <a:schemeClr val="tx1"/>
                </a:solidFill>
                <a:latin typeface="Courier New" panose="02070309020205020404" pitchFamily="49" charset="0"/>
                <a:ea typeface="Yu Gothic UI Light" panose="020B0300000000000000" pitchFamily="34" charset="-128"/>
                <a:cs typeface="Courier New" panose="02070309020205020404" pitchFamily="49" charset="0"/>
              </a:rPr>
              <a:t># reads per genomic region</a:t>
            </a:r>
            <a:endParaRPr lang="en-GB" sz="1100" dirty="0">
              <a:solidFill>
                <a:schemeClr val="tx1"/>
              </a:solidFill>
              <a:latin typeface="Courier New" panose="02070309020205020404" pitchFamily="49" charset="0"/>
              <a:ea typeface="Yu Gothic UI Light" panose="020B03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10144865" y="3640513"/>
            <a:ext cx="388592" cy="85556"/>
          </a:xfrm>
          <a:prstGeom prst="rightArrow">
            <a:avLst>
              <a:gd name="adj1" fmla="val 38868"/>
              <a:gd name="adj2" fmla="val 174604"/>
            </a:avLst>
          </a:prstGeom>
          <a:solidFill>
            <a:srgbClr val="002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515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dirty="0" smtClean="0">
                <a:solidFill>
                  <a:srgbClr val="002B3A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SATAY measures growth phenotype</a:t>
            </a:r>
            <a:endParaRPr lang="en-GB" sz="3600" dirty="0">
              <a:solidFill>
                <a:srgbClr val="002B3A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Reads per transposon</a:t>
            </a:r>
            <a:r>
              <a:rPr lang="en-GB" sz="20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represents growth phenotype</a:t>
            </a:r>
          </a:p>
          <a:p>
            <a:pPr marL="0" indent="0">
              <a:buNone/>
            </a:pPr>
            <a:endParaRPr lang="en-GB" sz="20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0" indent="0">
              <a:buNone/>
            </a:pPr>
            <a:endParaRPr lang="en-GB" sz="2000" dirty="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en-GB" sz="20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SATAY on </a:t>
            </a:r>
            <a:r>
              <a:rPr lang="en-GB" sz="2000" u="sng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WT</a:t>
            </a:r>
            <a:r>
              <a:rPr lang="en-GB" sz="2000" u="sng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en-GB" sz="2000" u="sng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strain</a:t>
            </a:r>
            <a:r>
              <a:rPr lang="en-GB" sz="20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measures growth phenotype all possible </a:t>
            </a:r>
            <a:r>
              <a:rPr lang="en-GB" sz="2000" u="sng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single</a:t>
            </a:r>
            <a:r>
              <a:rPr lang="en-GB" sz="20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gene inhibitions</a:t>
            </a:r>
          </a:p>
          <a:p>
            <a:r>
              <a:rPr lang="en-GB" sz="20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SATAY on </a:t>
            </a:r>
            <a:r>
              <a:rPr lang="en-GB" sz="2000" u="sng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KO-strain</a:t>
            </a:r>
            <a:r>
              <a:rPr lang="en-GB" sz="20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en-GB" sz="2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measures growth phenotype </a:t>
            </a:r>
            <a:r>
              <a:rPr lang="en-GB" sz="2000" u="sng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double</a:t>
            </a:r>
            <a:r>
              <a:rPr lang="en-GB" sz="20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en-GB" sz="20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gene inhibitions</a:t>
            </a:r>
          </a:p>
          <a:p>
            <a:endParaRPr lang="en-GB" sz="20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en-GB" sz="2000" dirty="0" smtClean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endParaRPr lang="en-GB" sz="20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en-GB" sz="20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Allows us to determine genetic </a:t>
            </a:r>
            <a:r>
              <a:rPr lang="en-GB" sz="20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interactions</a:t>
            </a:r>
            <a:endParaRPr lang="en-GB" sz="20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BCB37-0D26-469B-94BE-440D29FD440D}" type="slidenum">
              <a:rPr lang="en-GB" smtClean="0"/>
              <a:t>4</a:t>
            </a:fld>
            <a:endParaRPr lang="en-GB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633496" y="4150172"/>
            <a:ext cx="0" cy="614333"/>
          </a:xfrm>
          <a:prstGeom prst="straightConnector1">
            <a:avLst/>
          </a:prstGeom>
          <a:ln>
            <a:solidFill>
              <a:srgbClr val="002B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83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dirty="0" smtClean="0">
                <a:solidFill>
                  <a:srgbClr val="002B3A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Existing interaction maps</a:t>
            </a:r>
            <a:endParaRPr lang="en-GB" sz="3600" dirty="0">
              <a:solidFill>
                <a:srgbClr val="002B3A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BCB37-0D26-469B-94BE-440D29FD440D}" type="slidenum">
              <a:rPr lang="en-GB" smtClean="0"/>
              <a:t>5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" t="2563" r="2298" b="3309"/>
          <a:stretch/>
        </p:blipFill>
        <p:spPr>
          <a:xfrm>
            <a:off x="3903579" y="1170291"/>
            <a:ext cx="4384842" cy="4312432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23253" y="6435014"/>
            <a:ext cx="10515600" cy="286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000" dirty="0" smtClean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Costanzo, M., </a:t>
            </a:r>
            <a:r>
              <a:rPr lang="en-GB" sz="1000" dirty="0" err="1" smtClean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Kuzmin</a:t>
            </a:r>
            <a:r>
              <a:rPr lang="en-GB" sz="1000" dirty="0" smtClean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, E., van Leeuwen, J., </a:t>
            </a:r>
            <a:r>
              <a:rPr lang="en-GB" sz="1000" dirty="0" err="1" smtClean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Mair</a:t>
            </a:r>
            <a:r>
              <a:rPr lang="en-GB" sz="1000" dirty="0" smtClean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, B., </a:t>
            </a:r>
            <a:r>
              <a:rPr lang="en-GB" sz="1000" dirty="0" err="1" smtClean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Moffat</a:t>
            </a:r>
            <a:r>
              <a:rPr lang="en-GB" sz="1000" dirty="0" smtClean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, J., Boone, C., &amp; Andrews, B. (2019). Global genetic networks and the genotype-to-phenotype relationship. </a:t>
            </a:r>
            <a:r>
              <a:rPr lang="en-GB" sz="1000" i="1" dirty="0" smtClean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Cell</a:t>
            </a:r>
            <a:r>
              <a:rPr lang="en-GB" sz="1000" dirty="0" smtClean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, </a:t>
            </a:r>
            <a:r>
              <a:rPr lang="en-GB" sz="1000" i="1" dirty="0" smtClean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177</a:t>
            </a:r>
            <a:r>
              <a:rPr lang="en-GB" sz="1000" dirty="0" smtClean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(1), 85-100.</a:t>
            </a:r>
            <a:endParaRPr lang="en-GB" sz="800" dirty="0">
              <a:solidFill>
                <a:schemeClr val="bg2">
                  <a:lumMod val="75000"/>
                </a:schemeClr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755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dirty="0">
                <a:solidFill>
                  <a:srgbClr val="002B3A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Existing interaction maps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BCB37-0D26-469B-94BE-440D29FD440D}" type="slidenum">
              <a:rPr lang="en-GB" smtClean="0"/>
              <a:t>6</a:t>
            </a:fld>
            <a:endParaRPr lang="en-GB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23253" y="6435014"/>
            <a:ext cx="10515600" cy="286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000" dirty="0" smtClean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Costanzo, M., </a:t>
            </a:r>
            <a:r>
              <a:rPr lang="en-GB" sz="1000" dirty="0" err="1" smtClean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Kuzmin</a:t>
            </a:r>
            <a:r>
              <a:rPr lang="en-GB" sz="1000" dirty="0" smtClean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, E., van Leeuwen, J., </a:t>
            </a:r>
            <a:r>
              <a:rPr lang="en-GB" sz="1000" dirty="0" err="1" smtClean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Mair</a:t>
            </a:r>
            <a:r>
              <a:rPr lang="en-GB" sz="1000" dirty="0" smtClean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, B., </a:t>
            </a:r>
            <a:r>
              <a:rPr lang="en-GB" sz="1000" dirty="0" err="1" smtClean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Moffat</a:t>
            </a:r>
            <a:r>
              <a:rPr lang="en-GB" sz="1000" dirty="0" smtClean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, J., Boone, C., &amp; Andrews, B. (2019). Global genetic networks and the genotype-to-phenotype relationship. </a:t>
            </a:r>
            <a:r>
              <a:rPr lang="en-GB" sz="1000" i="1" dirty="0" smtClean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Cell</a:t>
            </a:r>
            <a:r>
              <a:rPr lang="en-GB" sz="1000" dirty="0" smtClean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, </a:t>
            </a:r>
            <a:r>
              <a:rPr lang="en-GB" sz="1000" i="1" dirty="0" smtClean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177</a:t>
            </a:r>
            <a:r>
              <a:rPr lang="en-GB" sz="1000" dirty="0" smtClean="0">
                <a:solidFill>
                  <a:schemeClr val="bg2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(1), 85-100.</a:t>
            </a:r>
            <a:endParaRPr lang="en-GB" sz="800" dirty="0">
              <a:solidFill>
                <a:schemeClr val="bg2">
                  <a:lumMod val="75000"/>
                </a:schemeClr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06774" y="1582616"/>
            <a:ext cx="9978451" cy="2385131"/>
            <a:chOff x="2427426" y="2514570"/>
            <a:chExt cx="8926374" cy="213365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736"/>
            <a:stretch/>
          </p:blipFill>
          <p:spPr>
            <a:xfrm>
              <a:off x="2427426" y="2514570"/>
              <a:ext cx="2975458" cy="213365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049" b="32718"/>
            <a:stretch/>
          </p:blipFill>
          <p:spPr>
            <a:xfrm>
              <a:off x="5402884" y="2514572"/>
              <a:ext cx="2975458" cy="213365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24"/>
            <a:stretch/>
          </p:blipFill>
          <p:spPr>
            <a:xfrm>
              <a:off x="8378342" y="2514570"/>
              <a:ext cx="2975458" cy="2133653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4432924" y="1502611"/>
            <a:ext cx="3326150" cy="250791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7759074" y="1502610"/>
            <a:ext cx="3326150" cy="250791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4"/>
          <a:stretch/>
        </p:blipFill>
        <p:spPr>
          <a:xfrm>
            <a:off x="7759074" y="1582616"/>
            <a:ext cx="3326150" cy="23851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49" b="32718"/>
          <a:stretch/>
        </p:blipFill>
        <p:spPr>
          <a:xfrm>
            <a:off x="4432924" y="1582616"/>
            <a:ext cx="3326150" cy="2385129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026695" y="4224797"/>
            <a:ext cx="10327105" cy="19521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Fitness based on growth phenotype</a:t>
            </a:r>
          </a:p>
          <a:p>
            <a:pPr marL="0" indent="0">
              <a:buNone/>
            </a:pPr>
            <a:endParaRPr lang="en-GB" sz="20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0" indent="0">
              <a:buNone/>
            </a:pPr>
            <a:r>
              <a:rPr lang="en-GB" sz="20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Calculation assumption: No genetic interaction</a:t>
            </a:r>
            <a:endParaRPr lang="en-GB" sz="20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665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dirty="0" smtClean="0">
                <a:solidFill>
                  <a:srgbClr val="002B3A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Processing SATAY</a:t>
            </a:r>
            <a:endParaRPr lang="en-GB" sz="3600" dirty="0">
              <a:solidFill>
                <a:srgbClr val="002B3A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BCB37-0D26-469B-94BE-440D29FD440D}" type="slidenum">
              <a:rPr lang="en-GB" smtClean="0"/>
              <a:t>7</a:t>
            </a:fld>
            <a:endParaRPr lang="en-GB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554" y="1015475"/>
            <a:ext cx="5312891" cy="5842525"/>
          </a:xfrm>
        </p:spPr>
      </p:pic>
    </p:spTree>
    <p:extLst>
      <p:ext uri="{BB962C8B-B14F-4D97-AF65-F5344CB8AC3E}">
        <p14:creationId xmlns:p14="http://schemas.microsoft.com/office/powerpoint/2010/main" val="359191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dirty="0" smtClean="0">
                <a:solidFill>
                  <a:srgbClr val="002B3A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Processing SATAY</a:t>
            </a:r>
            <a:endParaRPr lang="en-GB" sz="3600" dirty="0">
              <a:solidFill>
                <a:srgbClr val="002B3A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BCB37-0D26-469B-94BE-440D29FD440D}" type="slidenum">
              <a:rPr lang="en-GB" smtClean="0"/>
              <a:t>8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" t="25173" b="17667"/>
          <a:stretch/>
        </p:blipFill>
        <p:spPr>
          <a:xfrm>
            <a:off x="5489073" y="943880"/>
            <a:ext cx="5416885" cy="24928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3" t="16966" b="8710"/>
          <a:stretch/>
        </p:blipFill>
        <p:spPr>
          <a:xfrm>
            <a:off x="5489073" y="3436764"/>
            <a:ext cx="5416885" cy="32533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09" y="943880"/>
            <a:ext cx="3526649" cy="579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3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10331111" y="1170282"/>
            <a:ext cx="1860885" cy="811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Wild-Type</a:t>
            </a:r>
            <a:endParaRPr lang="en-GB" sz="16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58274" y="1101377"/>
            <a:ext cx="9978189" cy="2882232"/>
            <a:chOff x="358274" y="1101377"/>
            <a:chExt cx="9978189" cy="288223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0" t="10009" r="9518" b="2812"/>
            <a:stretch/>
          </p:blipFill>
          <p:spPr>
            <a:xfrm>
              <a:off x="358274" y="1101377"/>
              <a:ext cx="9978189" cy="2882232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818147" y="3586400"/>
              <a:ext cx="9475539" cy="391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dirty="0">
                <a:solidFill>
                  <a:srgbClr val="002B3A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Interpret </a:t>
            </a:r>
            <a:r>
              <a:rPr lang="en-GB" sz="3600" dirty="0" smtClean="0">
                <a:solidFill>
                  <a:srgbClr val="002B3A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SATAY – Transposon count</a:t>
            </a:r>
            <a:endParaRPr lang="en-GB" sz="3600" dirty="0">
              <a:solidFill>
                <a:srgbClr val="002B3A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BCB37-0D26-469B-94BE-440D29FD440D}" type="slidenum">
              <a:rPr lang="en-GB" smtClean="0"/>
              <a:t>9</a:t>
            </a:fld>
            <a:endParaRPr lang="en-GB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324103" y="3683963"/>
            <a:ext cx="1867894" cy="811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ΔBem1ΔBem2</a:t>
            </a:r>
          </a:p>
          <a:p>
            <a:pPr marL="0" indent="0">
              <a:buNone/>
            </a:pPr>
            <a:r>
              <a:rPr lang="en-GB" sz="1600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ΔBem3ΔNrp1</a:t>
            </a:r>
            <a:endParaRPr lang="en-GB" sz="16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6" t="10835" r="9693" b="3026"/>
          <a:stretch/>
        </p:blipFill>
        <p:spPr>
          <a:xfrm>
            <a:off x="358274" y="3619807"/>
            <a:ext cx="9972834" cy="280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2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2909</TotalTime>
  <Words>643</Words>
  <Application>Microsoft Office PowerPoint</Application>
  <PresentationFormat>Widescreen</PresentationFormat>
  <Paragraphs>120</Paragraphs>
  <Slides>18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Yu Gothic Light</vt:lpstr>
      <vt:lpstr>Yu Gothic UI</vt:lpstr>
      <vt:lpstr>Yu Gothic UI Light</vt:lpstr>
      <vt:lpstr>Yu Gothic UI Semibold</vt:lpstr>
      <vt:lpstr>Yu Gothic UI Semilight</vt:lpstr>
      <vt:lpstr>Arial</vt:lpstr>
      <vt:lpstr>Calibri</vt:lpstr>
      <vt:lpstr>Calibri Light</vt:lpstr>
      <vt:lpstr>Cambria Math</vt:lpstr>
      <vt:lpstr>Courier New</vt:lpstr>
      <vt:lpstr>Office Theme</vt:lpstr>
      <vt:lpstr>Genetic interaction networks using SATAY</vt:lpstr>
      <vt:lpstr>Recap Transposon Sequencing</vt:lpstr>
      <vt:lpstr>Recap Transposon Sequencing</vt:lpstr>
      <vt:lpstr>SATAY measures growth phenotype</vt:lpstr>
      <vt:lpstr>Existing interaction maps</vt:lpstr>
      <vt:lpstr>Existing interaction maps</vt:lpstr>
      <vt:lpstr>Processing SATAY</vt:lpstr>
      <vt:lpstr>Processing SATAY</vt:lpstr>
      <vt:lpstr>Interpret SATAY – Transposon count</vt:lpstr>
      <vt:lpstr>Interpret SATAY – Read count</vt:lpstr>
      <vt:lpstr>Interpret SATAY</vt:lpstr>
      <vt:lpstr>Normalizing reads</vt:lpstr>
      <vt:lpstr>Normalizing reads</vt:lpstr>
      <vt:lpstr>Normalizing reads</vt:lpstr>
      <vt:lpstr>Dealing with stochasticity</vt:lpstr>
      <vt:lpstr>Discussion</vt:lpstr>
      <vt:lpstr> </vt:lpstr>
      <vt:lpstr>Title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Gregory van Beek</dc:creator>
  <cp:lastModifiedBy>Gregory van Beek</cp:lastModifiedBy>
  <cp:revision>114</cp:revision>
  <dcterms:created xsi:type="dcterms:W3CDTF">2021-02-04T17:42:00Z</dcterms:created>
  <dcterms:modified xsi:type="dcterms:W3CDTF">2021-02-09T10:58:32Z</dcterms:modified>
</cp:coreProperties>
</file>